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9" r:id="rId1"/>
  </p:sldMasterIdLst>
  <p:sldIdLst>
    <p:sldId id="256" r:id="rId2"/>
    <p:sldId id="257" r:id="rId3"/>
    <p:sldId id="269" r:id="rId4"/>
    <p:sldId id="273" r:id="rId5"/>
    <p:sldId id="274" r:id="rId6"/>
    <p:sldId id="275" r:id="rId7"/>
    <p:sldId id="278" r:id="rId8"/>
    <p:sldId id="279" r:id="rId9"/>
    <p:sldId id="276" r:id="rId10"/>
    <p:sldId id="277" r:id="rId11"/>
    <p:sldId id="26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142"/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130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03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0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8849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18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273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350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85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39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715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03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9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692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40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56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6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603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07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0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gif"/><Relationship Id="rId4" Type="http://schemas.openxmlformats.org/officeDocument/2006/relationships/image" Target="../media/image2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FE647-E2F5-42A7-8D10-3AD01AEB7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782320"/>
          </a:xfrm>
        </p:spPr>
        <p:txBody>
          <a:bodyPr>
            <a:normAutofit/>
          </a:bodyPr>
          <a:lstStyle/>
          <a:p>
            <a:r>
              <a:rPr lang="it-IT" dirty="0"/>
              <a:t>Generare il PWM alla corretta Frequenza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7BFABBE-0C59-40AC-9477-879B25D0E8B9}"/>
              </a:ext>
            </a:extLst>
          </p:cNvPr>
          <p:cNvSpPr txBox="1"/>
          <p:nvPr/>
        </p:nvSpPr>
        <p:spPr>
          <a:xfrm>
            <a:off x="193040" y="680720"/>
            <a:ext cx="934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Testando la funzione solo per numeri interi, e cercandone le soluzioni intere esce fuori:</a:t>
            </a:r>
          </a:p>
        </p:txBody>
      </p:sp>
      <p:pic>
        <p:nvPicPr>
          <p:cNvPr id="5122" name="Picture 2" descr="SolutionInteger">
            <a:extLst>
              <a:ext uri="{FF2B5EF4-FFF2-40B4-BE49-F238E27FC236}">
                <a16:creationId xmlns:a16="http://schemas.microsoft.com/office/drawing/2014/main" id="{CC570DCD-CA32-4944-A733-85FE1C061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4607"/>
            <a:ext cx="11147769" cy="572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AF5EFA2C-0F3F-419E-8432-CDE81B2FCC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" t="9333" b="23742"/>
          <a:stretch/>
        </p:blipFill>
        <p:spPr bwMode="auto">
          <a:xfrm>
            <a:off x="7233919" y="1554480"/>
            <a:ext cx="5006259" cy="361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A1E4020C-CB26-470D-B721-BFAD3821F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4" t="-19224" r="-480" b="-11907"/>
          <a:stretch/>
        </p:blipFill>
        <p:spPr bwMode="auto">
          <a:xfrm>
            <a:off x="701040" y="1163320"/>
            <a:ext cx="5974079" cy="782319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637133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0EA49-3FA3-40A2-B89A-8D5A09A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4816"/>
          </a:xfrm>
        </p:spPr>
        <p:txBody>
          <a:bodyPr/>
          <a:lstStyle/>
          <a:p>
            <a:r>
              <a:rPr lang="it-IT" dirty="0" err="1"/>
              <a:t>Current</a:t>
            </a:r>
            <a:r>
              <a:rPr lang="it-IT" dirty="0"/>
              <a:t> Drive Setting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05C449-A36E-4EB7-A451-85D310884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1295"/>
            <a:ext cx="8596668" cy="2188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A corollario di quanto detto, è stato possibile impostare il timer3 della STM32F4 affinché venga generato un PWM da 42Khz, con un </a:t>
            </a:r>
            <a:r>
              <a:rPr lang="it-IT" dirty="0" err="1"/>
              <a:t>pulse-width</a:t>
            </a:r>
            <a:r>
              <a:rPr lang="it-IT" dirty="0"/>
              <a:t> da [0:999], ovvero una finezza di controllo dello 0,1%.</a:t>
            </a:r>
          </a:p>
          <a:p>
            <a:pPr marL="0" indent="0">
              <a:buNone/>
            </a:pPr>
            <a:r>
              <a:rPr lang="it-IT" dirty="0"/>
              <a:t>Ciò impostando i registri a:</a:t>
            </a:r>
          </a:p>
          <a:p>
            <a:pPr marL="0" indent="0">
              <a:buNone/>
            </a:pPr>
            <a:r>
              <a:rPr lang="it-IT" dirty="0" err="1"/>
              <a:t>Prescaler</a:t>
            </a:r>
            <a:r>
              <a:rPr lang="it-IT" dirty="0"/>
              <a:t> = 1</a:t>
            </a:r>
          </a:p>
          <a:p>
            <a:pPr marL="0" indent="0">
              <a:buNone/>
            </a:pPr>
            <a:r>
              <a:rPr lang="it-IT" dirty="0" err="1"/>
              <a:t>LimitCounter</a:t>
            </a:r>
            <a:r>
              <a:rPr lang="it-IT" dirty="0"/>
              <a:t> = 999</a:t>
            </a:r>
          </a:p>
        </p:txBody>
      </p:sp>
    </p:spTree>
    <p:extLst>
      <p:ext uri="{BB962C8B-B14F-4D97-AF65-F5344CB8AC3E}">
        <p14:creationId xmlns:p14="http://schemas.microsoft.com/office/powerpoint/2010/main" val="1362262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>
            <a:normAutofit/>
          </a:bodyPr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 tra 2 Device connessi Peer2Peer (Nessuna pretesa di networking).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ACE723F-7D80-4AB3-96FE-61350F0726C3}"/>
              </a:ext>
            </a:extLst>
          </p:cNvPr>
          <p:cNvGrpSpPr/>
          <p:nvPr/>
        </p:nvGrpSpPr>
        <p:grpSpPr>
          <a:xfrm>
            <a:off x="398727" y="5088576"/>
            <a:ext cx="10790855" cy="1440028"/>
            <a:chOff x="398727" y="5088576"/>
            <a:chExt cx="10790855" cy="1440028"/>
          </a:xfrm>
        </p:grpSpPr>
        <p:pic>
          <p:nvPicPr>
            <p:cNvPr id="7" name="Immagine 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81EAE64-6F4D-4268-827E-4BF7E5511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8727" y="5088576"/>
              <a:ext cx="10790855" cy="903454"/>
            </a:xfrm>
            <a:prstGeom prst="rect">
              <a:avLst/>
            </a:prstGeom>
          </p:spPr>
        </p:pic>
        <p:cxnSp>
          <p:nvCxnSpPr>
            <p:cNvPr id="9" name="Connettore 2 8">
              <a:extLst>
                <a:ext uri="{FF2B5EF4-FFF2-40B4-BE49-F238E27FC236}">
                  <a16:creationId xmlns:a16="http://schemas.microsoft.com/office/drawing/2014/main" id="{7249604A-3622-4216-91D9-5AA068351F5A}"/>
                </a:ext>
              </a:extLst>
            </p:cNvPr>
            <p:cNvCxnSpPr/>
            <p:nvPr/>
          </p:nvCxnSpPr>
          <p:spPr>
            <a:xfrm flipH="1" flipV="1">
              <a:off x="2321626" y="6041362"/>
              <a:ext cx="516577" cy="3713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2 9">
              <a:extLst>
                <a:ext uri="{FF2B5EF4-FFF2-40B4-BE49-F238E27FC236}">
                  <a16:creationId xmlns:a16="http://schemas.microsoft.com/office/drawing/2014/main" id="{FD8187B0-3896-4FCF-B9BF-787DCB76B1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90689" y="6011822"/>
              <a:ext cx="516577" cy="3713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uppo 13">
              <a:extLst>
                <a:ext uri="{FF2B5EF4-FFF2-40B4-BE49-F238E27FC236}">
                  <a16:creationId xmlns:a16="http://schemas.microsoft.com/office/drawing/2014/main" id="{A45F3A3A-C36E-47C6-8CD7-2EFD94A39400}"/>
                </a:ext>
              </a:extLst>
            </p:cNvPr>
            <p:cNvGrpSpPr/>
            <p:nvPr/>
          </p:nvGrpSpPr>
          <p:grpSpPr>
            <a:xfrm>
              <a:off x="4308451" y="6022768"/>
              <a:ext cx="1561920" cy="487242"/>
              <a:chOff x="4308451" y="6022768"/>
              <a:chExt cx="1561920" cy="487242"/>
            </a:xfrm>
          </p:grpSpPr>
          <p:sp>
            <p:nvSpPr>
              <p:cNvPr id="12" name="Parentesi graffa aperta 11">
                <a:extLst>
                  <a:ext uri="{FF2B5EF4-FFF2-40B4-BE49-F238E27FC236}">
                    <a16:creationId xmlns:a16="http://schemas.microsoft.com/office/drawing/2014/main" id="{8455B113-8176-4C40-A940-0E073CFA67E3}"/>
                  </a:ext>
                </a:extLst>
              </p:cNvPr>
              <p:cNvSpPr/>
              <p:nvPr/>
            </p:nvSpPr>
            <p:spPr>
              <a:xfrm rot="16200000">
                <a:off x="4976595" y="5354624"/>
                <a:ext cx="225631" cy="1561920"/>
              </a:xfrm>
              <a:prstGeom prst="leftBrace">
                <a:avLst/>
              </a:prstGeom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C14576C5-BD68-4C47-B3A1-98ECA9E973D5}"/>
                  </a:ext>
                </a:extLst>
              </p:cNvPr>
              <p:cNvSpPr txBox="1"/>
              <p:nvPr/>
            </p:nvSpPr>
            <p:spPr>
              <a:xfrm>
                <a:off x="4742363" y="6248400"/>
                <a:ext cx="69409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100" dirty="0" err="1">
                    <a:solidFill>
                      <a:schemeClr val="accent5"/>
                    </a:solidFill>
                  </a:rPr>
                  <a:t>Dist</a:t>
                </a:r>
                <a:r>
                  <a:rPr lang="it-IT" sz="1100" dirty="0">
                    <a:solidFill>
                      <a:schemeClr val="accent5"/>
                    </a:solidFill>
                  </a:rPr>
                  <a:t> = 3</a:t>
                </a:r>
              </a:p>
            </p:txBody>
          </p:sp>
        </p:grp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9C8EAA6D-6248-46B8-A5B0-2921C87DFD49}"/>
                </a:ext>
              </a:extLst>
            </p:cNvPr>
            <p:cNvGrpSpPr/>
            <p:nvPr/>
          </p:nvGrpSpPr>
          <p:grpSpPr>
            <a:xfrm>
              <a:off x="9543114" y="6041362"/>
              <a:ext cx="1201135" cy="487242"/>
              <a:chOff x="4308451" y="6022768"/>
              <a:chExt cx="1561920" cy="487242"/>
            </a:xfrm>
          </p:grpSpPr>
          <p:sp>
            <p:nvSpPr>
              <p:cNvPr id="16" name="Parentesi graffa aperta 15">
                <a:extLst>
                  <a:ext uri="{FF2B5EF4-FFF2-40B4-BE49-F238E27FC236}">
                    <a16:creationId xmlns:a16="http://schemas.microsoft.com/office/drawing/2014/main" id="{C3CC8611-F61B-47E2-B383-735F6FADB8D6}"/>
                  </a:ext>
                </a:extLst>
              </p:cNvPr>
              <p:cNvSpPr/>
              <p:nvPr/>
            </p:nvSpPr>
            <p:spPr>
              <a:xfrm rot="16200000">
                <a:off x="4976595" y="5354624"/>
                <a:ext cx="225631" cy="1561920"/>
              </a:xfrm>
              <a:prstGeom prst="leftBrace">
                <a:avLst/>
              </a:prstGeom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0C150915-27DF-47FA-89FC-F1F300C92338}"/>
                  </a:ext>
                </a:extLst>
              </p:cNvPr>
              <p:cNvSpPr txBox="1"/>
              <p:nvPr/>
            </p:nvSpPr>
            <p:spPr>
              <a:xfrm>
                <a:off x="4623342" y="6248400"/>
                <a:ext cx="9025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100" dirty="0" err="1">
                    <a:solidFill>
                      <a:schemeClr val="accent5"/>
                    </a:solidFill>
                  </a:rPr>
                  <a:t>Dist</a:t>
                </a:r>
                <a:r>
                  <a:rPr lang="it-IT" sz="1100" dirty="0">
                    <a:solidFill>
                      <a:schemeClr val="accent5"/>
                    </a:solidFill>
                  </a:rPr>
                  <a:t> = 2</a:t>
                </a:r>
              </a:p>
            </p:txBody>
          </p:sp>
        </p:grp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>
            <a:normAutofit/>
          </a:bodyPr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6843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Canale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Packet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ready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Protocollo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Senza Negoziazioni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All’utilizzatore è richiesto solo di</a:t>
            </a:r>
            <a:br>
              <a:rPr lang="it-IT" dirty="0"/>
            </a:b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-Concordare</a:t>
            </a:r>
            <a:r>
              <a:rPr lang="it-IT" dirty="0"/>
              <a:t> il formato del pacchetto con l’altro lato dello stream</a:t>
            </a:r>
            <a:endParaRPr lang="it-IT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Prerequisiti implementativi minimale (mezzo di comunicazione a bytes di tipo peer2peer asincrono)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5361709" y="3835730"/>
            <a:ext cx="42984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 sia in codifica che decodifica</a:t>
            </a:r>
          </a:p>
          <a:p>
            <a:pPr marL="342900" indent="-342900">
              <a:buFont typeface="+mj-lt"/>
              <a:buAutoNum type="arabicPeriod"/>
            </a:pPr>
            <a:r>
              <a:rPr lang="it-IT" strike="sngStrike" dirty="0"/>
              <a:t>Codice scritto in C++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DFB2D-5B2C-458E-9F14-59D28537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7706"/>
          </a:xfrm>
        </p:spPr>
        <p:txBody>
          <a:bodyPr/>
          <a:lstStyle/>
          <a:p>
            <a:r>
              <a:rPr lang="it-IT" dirty="0"/>
              <a:t>EMP Device Support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CEA04C-4308-49C3-A46D-E0C72FCC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10366718" cy="55935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La libreria è stata scritta e testata per funzionare con :</a:t>
            </a:r>
          </a:p>
          <a:p>
            <a:r>
              <a:rPr lang="it-IT" dirty="0"/>
              <a:t>Linux </a:t>
            </a:r>
            <a:r>
              <a:rPr lang="it-IT" dirty="0" err="1"/>
              <a:t>Socket</a:t>
            </a:r>
            <a:r>
              <a:rPr lang="it-IT" dirty="0"/>
              <a:t> File </a:t>
            </a:r>
            <a:r>
              <a:rPr lang="it-IT" dirty="0" err="1"/>
              <a:t>Descriptor</a:t>
            </a:r>
            <a:r>
              <a:rPr lang="it-IT" dirty="0"/>
              <a:t> (per esempio pipe)</a:t>
            </a:r>
          </a:p>
          <a:p>
            <a:r>
              <a:rPr lang="it-IT" dirty="0"/>
              <a:t>Linux UART (Sia USB che UART, usando la libreria </a:t>
            </a:r>
            <a:r>
              <a:rPr lang="it-IT" dirty="0" err="1"/>
              <a:t>termios</a:t>
            </a:r>
            <a:r>
              <a:rPr lang="it-IT" dirty="0"/>
              <a:t>)</a:t>
            </a:r>
          </a:p>
          <a:p>
            <a:r>
              <a:rPr lang="it-IT" dirty="0"/>
              <a:t>Arduino Serial Class (Hardware Serial)</a:t>
            </a:r>
          </a:p>
          <a:p>
            <a:r>
              <a:rPr lang="it-IT" dirty="0"/>
              <a:t>STM32 USB Device (Attuale record medio 0,5ms PTS (pack time </a:t>
            </a:r>
            <a:r>
              <a:rPr lang="it-IT" dirty="0" err="1"/>
              <a:t>space</a:t>
            </a:r>
            <a:r>
              <a:rPr lang="it-IT" dirty="0"/>
              <a:t>) tra STM32 e porta USB Linux)</a:t>
            </a:r>
          </a:p>
          <a:p>
            <a:pPr marL="0" indent="0">
              <a:buNone/>
            </a:pPr>
            <a:r>
              <a:rPr lang="it-IT" dirty="0"/>
              <a:t>Anche se in linea di principio questa libreria è estendibile per funzionare tramite SPI, non è stato ancora sviluppato nulla a tal riguardo per una serie di motivazioni:</a:t>
            </a:r>
          </a:p>
          <a:p>
            <a:pPr>
              <a:buFont typeface="+mj-lt"/>
              <a:buAutoNum type="arabicPeriod"/>
            </a:pPr>
            <a:r>
              <a:rPr lang="it-IT" dirty="0"/>
              <a:t>La comunicazione è sincrona, e in caso di pacchetti non simmetrici, uno dei 2 deve perdere più tempo del necessario ad inviare 0, caricando di lavoro l’altro device che deve scartare dei byte a 0,</a:t>
            </a:r>
          </a:p>
          <a:p>
            <a:pPr>
              <a:buFont typeface="+mj-lt"/>
              <a:buAutoNum type="arabicPeriod"/>
            </a:pPr>
            <a:r>
              <a:rPr lang="it-IT" dirty="0"/>
              <a:t>Il master della comunicazione </a:t>
            </a:r>
            <a:r>
              <a:rPr lang="it-IT" b="1" dirty="0"/>
              <a:t>DEVE</a:t>
            </a:r>
            <a:r>
              <a:rPr lang="it-IT" dirty="0"/>
              <a:t> far durare la comunicazione tanto quanto serve per il pacchetto più lungo dei 2, il che richiede una fase di contrattazione, (Particolarmente pesante in contesto Linux, dove il driver SPI è kernel-Space, e per comunicare i dati alla libreria User-Space farebbe eseguire in poco tempo molti cambi di contesto,(pesante overhead nella comunicazione).</a:t>
            </a:r>
            <a:br>
              <a:rPr lang="it-IT" dirty="0"/>
            </a:br>
            <a:r>
              <a:rPr lang="it-IT" dirty="0"/>
              <a:t>Questo limite rende difficile scendere con semplicità sotto il </a:t>
            </a:r>
            <a:r>
              <a:rPr lang="it-IT" dirty="0" err="1"/>
              <a:t>ms</a:t>
            </a:r>
            <a:r>
              <a:rPr lang="it-IT" dirty="0"/>
              <a:t> di tempo tra pacchetti.</a:t>
            </a:r>
          </a:p>
          <a:p>
            <a:pPr>
              <a:buFont typeface="+mj-lt"/>
              <a:buAutoNum type="arabicPeriod"/>
            </a:pPr>
            <a:r>
              <a:rPr lang="it-IT" dirty="0"/>
              <a:t>Esiste la possibilità che lo Slave nella comunicazione abbia la necessità di trasferire informazioni, ma deve attendere il permesso del master per farlo.</a:t>
            </a:r>
          </a:p>
          <a:p>
            <a:pPr marL="0" indent="0">
              <a:buNone/>
            </a:pPr>
            <a:r>
              <a:rPr lang="it-IT" dirty="0"/>
              <a:t>Discorso simile per altri protocolli di comunicazione come I2C, in cui i membri della rete non sono paritari.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D0015F-1CE7-437A-A20E-ACB065C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06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F024D7B5-52A0-471D-BCF3-9B14E171DAAF}"/>
              </a:ext>
            </a:extLst>
          </p:cNvPr>
          <p:cNvSpPr/>
          <p:nvPr/>
        </p:nvSpPr>
        <p:spPr>
          <a:xfrm>
            <a:off x="3255151" y="1457259"/>
            <a:ext cx="8827985" cy="4777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5157315" y="851144"/>
            <a:ext cx="480248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controll</a:t>
            </a:r>
            <a:r>
              <a:rPr lang="it-IT" dirty="0"/>
              <a:t> model </a:t>
            </a:r>
            <a:r>
              <a:rPr lang="it-IT" dirty="0" err="1"/>
              <a:t>at</a:t>
            </a:r>
            <a:r>
              <a:rPr lang="it-IT" dirty="0"/>
              <a:t> High Rate Interface </a:t>
            </a:r>
            <a:r>
              <a:rPr lang="it-IT" dirty="0" err="1"/>
              <a:t>protocoll</a:t>
            </a:r>
            <a:r>
              <a:rPr lang="it-IT" dirty="0"/>
              <a:t> SDN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2660178" y="1312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14292" y="315348"/>
            <a:ext cx="19939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High Level </a:t>
            </a:r>
            <a:r>
              <a:rPr lang="it-IT" dirty="0" err="1"/>
              <a:t>controll</a:t>
            </a:r>
            <a:r>
              <a:rPr lang="it-IT" dirty="0"/>
              <a:t> system</a:t>
            </a:r>
          </a:p>
        </p:txBody>
      </p:sp>
      <p:sp>
        <p:nvSpPr>
          <p:cNvPr id="50" name="Freccia bidirezionale orizzontale 49">
            <a:extLst>
              <a:ext uri="{FF2B5EF4-FFF2-40B4-BE49-F238E27FC236}">
                <a16:creationId xmlns:a16="http://schemas.microsoft.com/office/drawing/2014/main" id="{9D4AB970-F161-450A-9DCF-D225E9EEC093}"/>
              </a:ext>
            </a:extLst>
          </p:cNvPr>
          <p:cNvSpPr/>
          <p:nvPr/>
        </p:nvSpPr>
        <p:spPr>
          <a:xfrm>
            <a:off x="2093283" y="2949217"/>
            <a:ext cx="1161868" cy="568992"/>
          </a:xfrm>
          <a:prstGeom prst="left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SDN</a:t>
            </a:r>
          </a:p>
        </p:txBody>
      </p: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C4B9867A-6603-4471-9031-9899AB07C0F6}"/>
              </a:ext>
            </a:extLst>
          </p:cNvPr>
          <p:cNvGrpSpPr/>
          <p:nvPr/>
        </p:nvGrpSpPr>
        <p:grpSpPr>
          <a:xfrm>
            <a:off x="11674" y="1620493"/>
            <a:ext cx="2091226" cy="2279531"/>
            <a:chOff x="3261312" y="1620493"/>
            <a:chExt cx="2091226" cy="2279531"/>
          </a:xfrm>
        </p:grpSpPr>
        <p:grpSp>
          <p:nvGrpSpPr>
            <p:cNvPr id="56" name="Gruppo 55">
              <a:extLst>
                <a:ext uri="{FF2B5EF4-FFF2-40B4-BE49-F238E27FC236}">
                  <a16:creationId xmlns:a16="http://schemas.microsoft.com/office/drawing/2014/main" id="{149D8BF6-F7C4-4B59-B1EC-F826F8E10DF0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sp>
            <p:nvSpPr>
              <p:cNvPr id="58" name="Rettangolo con angoli arrotondati 57">
                <a:extLst>
                  <a:ext uri="{FF2B5EF4-FFF2-40B4-BE49-F238E27FC236}">
                    <a16:creationId xmlns:a16="http://schemas.microsoft.com/office/drawing/2014/main" id="{78EBC364-7EEA-4AD3-903D-EED497087864}"/>
                  </a:ext>
                </a:extLst>
              </p:cNvPr>
              <p:cNvSpPr/>
              <p:nvPr/>
            </p:nvSpPr>
            <p:spPr>
              <a:xfrm>
                <a:off x="3261312" y="2567402"/>
                <a:ext cx="2091226" cy="1332622"/>
              </a:xfrm>
              <a:prstGeom prst="roundRect">
                <a:avLst/>
              </a:prstGeom>
              <a:solidFill>
                <a:srgbClr val="BC1142"/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60" name="Immagine 59">
                <a:extLst>
                  <a:ext uri="{FF2B5EF4-FFF2-40B4-BE49-F238E27FC236}">
                    <a16:creationId xmlns:a16="http://schemas.microsoft.com/office/drawing/2014/main" id="{0C2B22D8-630F-4AC9-BD28-853961372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863102" y="1620493"/>
                <a:ext cx="1294213" cy="1151850"/>
              </a:xfrm>
              <a:prstGeom prst="rect">
                <a:avLst/>
              </a:prstGeom>
            </p:spPr>
          </p:pic>
        </p:grpSp>
        <p:sp>
          <p:nvSpPr>
            <p:cNvPr id="57" name="Rettangolo con angoli arrotondati 56">
              <a:extLst>
                <a:ext uri="{FF2B5EF4-FFF2-40B4-BE49-F238E27FC236}">
                  <a16:creationId xmlns:a16="http://schemas.microsoft.com/office/drawing/2014/main" id="{9C45E29F-E67D-49D8-A962-83EA48907C4B}"/>
                </a:ext>
              </a:extLst>
            </p:cNvPr>
            <p:cNvSpPr/>
            <p:nvPr/>
          </p:nvSpPr>
          <p:spPr>
            <a:xfrm>
              <a:off x="3261312" y="2570008"/>
              <a:ext cx="936038" cy="43565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MARTe2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0209190E-55A8-4DEA-9874-6FB10AD02D90}"/>
              </a:ext>
            </a:extLst>
          </p:cNvPr>
          <p:cNvGrpSpPr/>
          <p:nvPr/>
        </p:nvGrpSpPr>
        <p:grpSpPr>
          <a:xfrm>
            <a:off x="3261312" y="1620493"/>
            <a:ext cx="2091226" cy="2279531"/>
            <a:chOff x="3261312" y="1620493"/>
            <a:chExt cx="2091226" cy="2279531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C01F4086-37D5-4B8C-9C51-8FFD8DB9879C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grpSp>
            <p:nvGrpSpPr>
              <p:cNvPr id="19" name="Gruppo 18">
                <a:extLst>
                  <a:ext uri="{FF2B5EF4-FFF2-40B4-BE49-F238E27FC236}">
                    <a16:creationId xmlns:a16="http://schemas.microsoft.com/office/drawing/2014/main" id="{FEFC72F8-D0A5-4067-8FD9-54A246661342}"/>
                  </a:ext>
                </a:extLst>
              </p:cNvPr>
              <p:cNvGrpSpPr/>
              <p:nvPr/>
            </p:nvGrpSpPr>
            <p:grpSpPr>
              <a:xfrm>
                <a:off x="3261312" y="1620493"/>
                <a:ext cx="2091226" cy="2279531"/>
                <a:chOff x="3261312" y="1620493"/>
                <a:chExt cx="2091226" cy="2279531"/>
              </a:xfrm>
            </p:grpSpPr>
            <p:sp>
              <p:nvSpPr>
                <p:cNvPr id="15" name="Rettangolo con angoli arrotondati 14">
                  <a:extLst>
                    <a:ext uri="{FF2B5EF4-FFF2-40B4-BE49-F238E27FC236}">
                      <a16:creationId xmlns:a16="http://schemas.microsoft.com/office/drawing/2014/main" id="{5ECF799A-4ED3-42CA-8A3B-235CF04D4531}"/>
                    </a:ext>
                  </a:extLst>
                </p:cNvPr>
                <p:cNvSpPr/>
                <p:nvPr/>
              </p:nvSpPr>
              <p:spPr>
                <a:xfrm>
                  <a:off x="3261312" y="2567402"/>
                  <a:ext cx="2091226" cy="1332622"/>
                </a:xfrm>
                <a:prstGeom prst="roundRect">
                  <a:avLst/>
                </a:prstGeom>
                <a:solidFill>
                  <a:srgbClr val="BC1142"/>
                </a:solidFill>
                <a:ln>
                  <a:solidFill>
                    <a:schemeClr val="accent5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" name="Immagine 2">
                  <a:extLst>
                    <a:ext uri="{FF2B5EF4-FFF2-40B4-BE49-F238E27FC236}">
                      <a16:creationId xmlns:a16="http://schemas.microsoft.com/office/drawing/2014/main" id="{FE67C535-55D9-42AA-8434-ED6D3EBB8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3863102" y="1620493"/>
                  <a:ext cx="1294213" cy="1151850"/>
                </a:xfrm>
                <a:prstGeom prst="rect">
                  <a:avLst/>
                </a:prstGeom>
              </p:spPr>
            </p:pic>
          </p:grpSp>
          <p:sp>
            <p:nvSpPr>
              <p:cNvPr id="46" name="Rettangolo con angoli arrotondati 45">
                <a:extLst>
                  <a:ext uri="{FF2B5EF4-FFF2-40B4-BE49-F238E27FC236}">
                    <a16:creationId xmlns:a16="http://schemas.microsoft.com/office/drawing/2014/main" id="{2FB10874-586B-4F5F-9310-69259B91DEA1}"/>
                  </a:ext>
                </a:extLst>
              </p:cNvPr>
              <p:cNvSpPr/>
              <p:nvPr/>
            </p:nvSpPr>
            <p:spPr>
              <a:xfrm>
                <a:off x="3261312" y="2570008"/>
                <a:ext cx="936038" cy="435659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MARTe2</a:t>
                </a:r>
              </a:p>
            </p:txBody>
          </p:sp>
        </p:grp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2E204ADE-EF21-48A1-B978-1FE4ADFA2878}"/>
                </a:ext>
              </a:extLst>
            </p:cNvPr>
            <p:cNvSpPr txBox="1"/>
            <p:nvPr/>
          </p:nvSpPr>
          <p:spPr>
            <a:xfrm>
              <a:off x="3360133" y="3033747"/>
              <a:ext cx="1883404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/>
                <a:t>Recive</a:t>
              </a:r>
              <a:r>
                <a:rPr lang="it-IT" sz="1100" dirty="0"/>
                <a:t> SDN </a:t>
              </a:r>
              <a:r>
                <a:rPr lang="it-IT" sz="1100" dirty="0" err="1"/>
                <a:t>request</a:t>
              </a:r>
              <a:r>
                <a:rPr lang="it-IT" sz="1100" dirty="0"/>
                <a:t> and forwarding the </a:t>
              </a:r>
              <a:r>
                <a:rPr lang="it-IT" sz="1100" dirty="0" err="1"/>
                <a:t>reference</a:t>
              </a:r>
              <a:r>
                <a:rPr lang="it-IT" sz="1100" dirty="0"/>
                <a:t> </a:t>
              </a:r>
              <a:r>
                <a:rPr lang="it-IT" sz="1100" dirty="0" err="1"/>
                <a:t>request</a:t>
              </a:r>
              <a:r>
                <a:rPr lang="it-IT" sz="1100" dirty="0"/>
                <a:t> </a:t>
              </a:r>
              <a:r>
                <a:rPr lang="it-IT" sz="1100" dirty="0" err="1"/>
                <a:t>through</a:t>
              </a:r>
              <a:r>
                <a:rPr lang="it-IT" sz="1100" dirty="0"/>
                <a:t> EMP.</a:t>
              </a:r>
            </a:p>
          </p:txBody>
        </p:sp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D9EA526B-EA20-4E4A-8BD3-2986108A863B}"/>
              </a:ext>
            </a:extLst>
          </p:cNvPr>
          <p:cNvGrpSpPr/>
          <p:nvPr/>
        </p:nvGrpSpPr>
        <p:grpSpPr>
          <a:xfrm>
            <a:off x="6584249" y="1900886"/>
            <a:ext cx="5386757" cy="3878223"/>
            <a:chOff x="6584249" y="1900886"/>
            <a:chExt cx="5386757" cy="3878223"/>
          </a:xfrm>
        </p:grpSpPr>
        <p:pic>
          <p:nvPicPr>
            <p:cNvPr id="10" name="Immagine 9" descr="Immagine che contiene testo, elettronico, circuito&#10;&#10;Descrizione generata automaticamente">
              <a:extLst>
                <a:ext uri="{FF2B5EF4-FFF2-40B4-BE49-F238E27FC236}">
                  <a16:creationId xmlns:a16="http://schemas.microsoft.com/office/drawing/2014/main" id="{405B11B9-3E97-49BA-BE90-73CCD23DB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523347" y="2577424"/>
              <a:ext cx="1595278" cy="1112896"/>
            </a:xfrm>
            <a:prstGeom prst="rect">
              <a:avLst/>
            </a:prstGeom>
          </p:spPr>
        </p:pic>
        <p:grpSp>
          <p:nvGrpSpPr>
            <p:cNvPr id="2" name="Gruppo 1">
              <a:extLst>
                <a:ext uri="{FF2B5EF4-FFF2-40B4-BE49-F238E27FC236}">
                  <a16:creationId xmlns:a16="http://schemas.microsoft.com/office/drawing/2014/main" id="{F34154A3-C9C8-43A5-A09C-00E3752331DF}"/>
                </a:ext>
              </a:extLst>
            </p:cNvPr>
            <p:cNvGrpSpPr/>
            <p:nvPr/>
          </p:nvGrpSpPr>
          <p:grpSpPr>
            <a:xfrm>
              <a:off x="6584249" y="1900886"/>
              <a:ext cx="5386757" cy="3878223"/>
              <a:chOff x="3342353" y="879591"/>
              <a:chExt cx="8797866" cy="5761128"/>
            </a:xfrm>
          </p:grpSpPr>
          <p:sp>
            <p:nvSpPr>
              <p:cNvPr id="61" name="CasellaDiTesto 60">
                <a:extLst>
                  <a:ext uri="{FF2B5EF4-FFF2-40B4-BE49-F238E27FC236}">
                    <a16:creationId xmlns:a16="http://schemas.microsoft.com/office/drawing/2014/main" id="{9C1AA502-5ABC-466C-BF89-2F9D006C5D33}"/>
                  </a:ext>
                </a:extLst>
              </p:cNvPr>
              <p:cNvSpPr txBox="1"/>
              <p:nvPr/>
            </p:nvSpPr>
            <p:spPr>
              <a:xfrm>
                <a:off x="4227639" y="5680590"/>
                <a:ext cx="3830511" cy="9601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 err="1"/>
                  <a:t>Sample&amp;Hold</a:t>
                </a:r>
                <a:r>
                  <a:rPr lang="it-IT" dirty="0"/>
                  <a:t> </a:t>
                </a:r>
                <a:r>
                  <a:rPr lang="it-IT" dirty="0" err="1"/>
                  <a:t>at</a:t>
                </a:r>
                <a:r>
                  <a:rPr lang="it-IT" dirty="0"/>
                  <a:t> 2Khz</a:t>
                </a:r>
              </a:p>
            </p:txBody>
          </p:sp>
          <p:grpSp>
            <p:nvGrpSpPr>
              <p:cNvPr id="17" name="Gruppo 16">
                <a:extLst>
                  <a:ext uri="{FF2B5EF4-FFF2-40B4-BE49-F238E27FC236}">
                    <a16:creationId xmlns:a16="http://schemas.microsoft.com/office/drawing/2014/main" id="{D6EC0C12-B111-43CE-8521-8859E7E5AEC0}"/>
                  </a:ext>
                </a:extLst>
              </p:cNvPr>
              <p:cNvGrpSpPr/>
              <p:nvPr/>
            </p:nvGrpSpPr>
            <p:grpSpPr>
              <a:xfrm>
                <a:off x="7650840" y="2188133"/>
                <a:ext cx="4489379" cy="2660847"/>
                <a:chOff x="7171267" y="1983499"/>
                <a:chExt cx="2235200" cy="1635995"/>
              </a:xfrm>
            </p:grpSpPr>
            <p:sp>
              <p:nvSpPr>
                <p:cNvPr id="16" name="Rettangolo con angoli arrotondati 15">
                  <a:extLst>
                    <a:ext uri="{FF2B5EF4-FFF2-40B4-BE49-F238E27FC236}">
                      <a16:creationId xmlns:a16="http://schemas.microsoft.com/office/drawing/2014/main" id="{78BDD83C-FCF0-4200-823F-156F296FD529}"/>
                    </a:ext>
                  </a:extLst>
                </p:cNvPr>
                <p:cNvSpPr/>
                <p:nvPr/>
              </p:nvSpPr>
              <p:spPr>
                <a:xfrm>
                  <a:off x="7171267" y="1983499"/>
                  <a:ext cx="2235200" cy="1635995"/>
                </a:xfrm>
                <a:prstGeom prst="roundRect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solidFill>
                    <a:schemeClr val="tx2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4" name="Immagine 3">
                  <a:extLst>
                    <a:ext uri="{FF2B5EF4-FFF2-40B4-BE49-F238E27FC236}">
                      <a16:creationId xmlns:a16="http://schemas.microsoft.com/office/drawing/2014/main" id="{A17E413B-F8E4-466B-9879-670D46D9D6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618467" y="2087034"/>
                  <a:ext cx="1428415" cy="1501246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" name="CasellaDiTesto 4">
                      <a:extLst>
                        <a:ext uri="{FF2B5EF4-FFF2-40B4-BE49-F238E27FC236}">
                          <a16:creationId xmlns:a16="http://schemas.microsoft.com/office/drawing/2014/main" id="{21889CF8-FC0B-4B18-9DD5-9A070B6A987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849887" y="3302471"/>
                      <a:ext cx="230612" cy="281108"/>
                    </a:xfrm>
                    <a:prstGeom prst="rect">
                      <a:avLst/>
                    </a:prstGeom>
                    <a:ln w="38100">
                      <a:solidFill>
                        <a:srgbClr val="0070C0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oMath>
                        </m:oMathPara>
                      </a14:m>
                      <a:endParaRPr lang="it-IT" sz="700" dirty="0"/>
                    </a:p>
                  </p:txBody>
                </p:sp>
              </mc:Choice>
              <mc:Fallback xmlns="">
                <p:sp>
                  <p:nvSpPr>
                    <p:cNvPr id="5" name="CasellaDiTesto 4">
                      <a:extLst>
                        <a:ext uri="{FF2B5EF4-FFF2-40B4-BE49-F238E27FC236}">
                          <a16:creationId xmlns:a16="http://schemas.microsoft.com/office/drawing/2014/main" id="{21889CF8-FC0B-4B18-9DD5-9A070B6A987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849887" y="3302471"/>
                      <a:ext cx="230612" cy="281108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/>
                      </a:stretch>
                    </a:blipFill>
                    <a:ln w="38100">
                      <a:solidFill>
                        <a:srgbClr val="0070C0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it-IT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" name="CasellaDiTesto 5">
                      <a:extLst>
                        <a:ext uri="{FF2B5EF4-FFF2-40B4-BE49-F238E27FC236}">
                          <a16:creationId xmlns:a16="http://schemas.microsoft.com/office/drawing/2014/main" id="{ACD58301-6C82-4347-AFDC-501E483CE21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74061" y="2398475"/>
                      <a:ext cx="244406" cy="168665"/>
                    </a:xfrm>
                    <a:prstGeom prst="rect">
                      <a:avLst/>
                    </a:prstGeom>
                    <a:ln w="38100"/>
                  </p:spPr>
                  <p:style>
                    <a:lnRef idx="2">
                      <a:schemeClr val="accent3"/>
                    </a:lnRef>
                    <a:fillRef idx="1">
                      <a:schemeClr val="lt1"/>
                    </a:fillRef>
                    <a:effectRef idx="0">
                      <a:schemeClr val="accent3"/>
                    </a:effectRef>
                    <a:fontRef idx="minor">
                      <a:schemeClr val="dk1"/>
                    </a:fontRef>
                  </p:style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oMath>
                        </m:oMathPara>
                      </a14:m>
                      <a:endParaRPr lang="it-IT" sz="900" b="0" dirty="0"/>
                    </a:p>
                  </p:txBody>
                </p:sp>
              </mc:Choice>
              <mc:Fallback xmlns="">
                <p:sp>
                  <p:nvSpPr>
                    <p:cNvPr id="6" name="CasellaDiTesto 5">
                      <a:extLst>
                        <a:ext uri="{FF2B5EF4-FFF2-40B4-BE49-F238E27FC236}">
                          <a16:creationId xmlns:a16="http://schemas.microsoft.com/office/drawing/2014/main" id="{ACD58301-6C82-4347-AFDC-501E483CE21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74061" y="2398475"/>
                      <a:ext cx="244406" cy="168665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b="-5556"/>
                      </a:stretch>
                    </a:blipFill>
                    <a:ln w="38100"/>
                  </p:spPr>
                  <p:txBody>
                    <a:bodyPr/>
                    <a:lstStyle/>
                    <a:p>
                      <a:r>
                        <a:rPr lang="it-IT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8" name="Connettore 2 7">
                  <a:extLst>
                    <a:ext uri="{FF2B5EF4-FFF2-40B4-BE49-F238E27FC236}">
                      <a16:creationId xmlns:a16="http://schemas.microsoft.com/office/drawing/2014/main" id="{1F158068-F040-4A7F-8AED-E14AAB9EE659}"/>
                    </a:ext>
                  </a:extLst>
                </p:cNvPr>
                <p:cNvCxnSpPr>
                  <a:cxnSpLocks/>
                  <a:stCxn id="6" idx="3"/>
                </p:cNvCxnSpPr>
                <p:nvPr/>
              </p:nvCxnSpPr>
              <p:spPr>
                <a:xfrm>
                  <a:off x="7618467" y="2482807"/>
                  <a:ext cx="145379" cy="11825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" name="Connettore 2 13">
                <a:extLst>
                  <a:ext uri="{FF2B5EF4-FFF2-40B4-BE49-F238E27FC236}">
                    <a16:creationId xmlns:a16="http://schemas.microsoft.com/office/drawing/2014/main" id="{9C4F5E2D-EFB9-4D8A-ADF9-4709F20D8402}"/>
                  </a:ext>
                </a:extLst>
              </p:cNvPr>
              <p:cNvCxnSpPr>
                <a:cxnSpLocks/>
                <a:stCxn id="12" idx="3"/>
                <a:endCxn id="6" idx="1"/>
              </p:cNvCxnSpPr>
              <p:nvPr/>
            </p:nvCxnSpPr>
            <p:spPr>
              <a:xfrm>
                <a:off x="7334739" y="2996821"/>
                <a:ext cx="723411" cy="3409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ttore a gomito 42">
                <a:extLst>
                  <a:ext uri="{FF2B5EF4-FFF2-40B4-BE49-F238E27FC236}">
                    <a16:creationId xmlns:a16="http://schemas.microsoft.com/office/drawing/2014/main" id="{960F504E-8DE9-476C-8ABE-725F216C1474}"/>
                  </a:ext>
                </a:extLst>
              </p:cNvPr>
              <p:cNvCxnSpPr>
                <a:cxnSpLocks/>
                <a:stCxn id="6" idx="2"/>
              </p:cNvCxnSpPr>
              <p:nvPr/>
            </p:nvCxnSpPr>
            <p:spPr>
              <a:xfrm rot="5400000">
                <a:off x="7043906" y="4131136"/>
                <a:ext cx="2253436" cy="265942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5" name="Connettore a gomito 44">
                <a:extLst>
                  <a:ext uri="{FF2B5EF4-FFF2-40B4-BE49-F238E27FC236}">
                    <a16:creationId xmlns:a16="http://schemas.microsoft.com/office/drawing/2014/main" id="{E7CED786-1603-4006-9230-D61CFB56F136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5400000">
                <a:off x="9223430" y="3604788"/>
                <a:ext cx="844717" cy="3216274"/>
              </a:xfrm>
              <a:prstGeom prst="bentConnector2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Freccia curva 58">
                <a:extLst>
                  <a:ext uri="{FF2B5EF4-FFF2-40B4-BE49-F238E27FC236}">
                    <a16:creationId xmlns:a16="http://schemas.microsoft.com/office/drawing/2014/main" id="{0B549B36-AD2D-4932-99DE-F15C73D1B352}"/>
                  </a:ext>
                </a:extLst>
              </p:cNvPr>
              <p:cNvSpPr/>
              <p:nvPr/>
            </p:nvSpPr>
            <p:spPr>
              <a:xfrm rot="16200000">
                <a:off x="5127694" y="2818440"/>
                <a:ext cx="1883840" cy="3830514"/>
              </a:xfrm>
              <a:prstGeom prst="bentArrow">
                <a:avLst>
                  <a:gd name="adj1" fmla="val 16705"/>
                  <a:gd name="adj2" fmla="val 21280"/>
                  <a:gd name="adj3" fmla="val 24552"/>
                  <a:gd name="adj4" fmla="val 27221"/>
                </a:avLst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40" name="Gruppo 1039">
                <a:extLst>
                  <a:ext uri="{FF2B5EF4-FFF2-40B4-BE49-F238E27FC236}">
                    <a16:creationId xmlns:a16="http://schemas.microsoft.com/office/drawing/2014/main" id="{AD0D62A8-C411-409A-BDAF-CB77EBC9EF4B}"/>
                  </a:ext>
                </a:extLst>
              </p:cNvPr>
              <p:cNvGrpSpPr/>
              <p:nvPr/>
            </p:nvGrpSpPr>
            <p:grpSpPr>
              <a:xfrm>
                <a:off x="5624130" y="1526302"/>
                <a:ext cx="1926873" cy="2198484"/>
                <a:chOff x="6741611" y="1673593"/>
                <a:chExt cx="1926873" cy="2198484"/>
              </a:xfrm>
            </p:grpSpPr>
            <p:pic>
              <p:nvPicPr>
                <p:cNvPr id="12" name="Immagine 11">
                  <a:extLst>
                    <a:ext uri="{FF2B5EF4-FFF2-40B4-BE49-F238E27FC236}">
                      <a16:creationId xmlns:a16="http://schemas.microsoft.com/office/drawing/2014/main" id="{C59A0EF7-1415-4A9C-BB34-675EEECF11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 l="14543" r="14543"/>
                <a:stretch/>
              </p:blipFill>
              <p:spPr>
                <a:xfrm>
                  <a:off x="6909658" y="2416145"/>
                  <a:ext cx="1542562" cy="1455932"/>
                </a:xfrm>
                <a:prstGeom prst="roundRect">
                  <a:avLst>
                    <a:gd name="adj" fmla="val 8594"/>
                  </a:avLst>
                </a:prstGeom>
                <a:solidFill>
                  <a:srgbClr val="FFFFFF">
                    <a:shade val="85000"/>
                  </a:srgbClr>
                </a:solidFill>
                <a:ln>
                  <a:solidFill>
                    <a:schemeClr val="tx1"/>
                  </a:solidFill>
                </a:ln>
                <a:effectLst>
                  <a:reflection blurRad="12700" stA="38000" endPos="28000" dist="5000" dir="5400000" sy="-100000" algn="bl" rotWithShape="0"/>
                </a:effectLst>
              </p:spPr>
            </p:pic>
            <p:sp>
              <p:nvSpPr>
                <p:cNvPr id="63" name="CasellaDiTesto 62">
                  <a:extLst>
                    <a:ext uri="{FF2B5EF4-FFF2-40B4-BE49-F238E27FC236}">
                      <a16:creationId xmlns:a16="http://schemas.microsoft.com/office/drawing/2014/main" id="{79B0D58C-A3B5-4B2D-BC8D-E00AE50C14A0}"/>
                    </a:ext>
                  </a:extLst>
                </p:cNvPr>
                <p:cNvSpPr txBox="1"/>
                <p:nvPr/>
              </p:nvSpPr>
              <p:spPr>
                <a:xfrm>
                  <a:off x="6741611" y="1673593"/>
                  <a:ext cx="1926873" cy="4114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soft" dir="t">
                      <a:rot lat="0" lon="0" rev="15600000"/>
                    </a:lightRig>
                  </a:scene3d>
                  <a:sp3d extrusionH="57150" prstMaterial="softEdge">
                    <a:bevelT w="25400" h="38100"/>
                  </a:sp3d>
                </a:bodyPr>
                <a:lstStyle/>
                <a:p>
                  <a:pPr algn="ctr"/>
                  <a:r>
                    <a:rPr lang="it-IT" sz="1200" b="1" dirty="0" err="1">
                      <a:ln/>
                      <a:solidFill>
                        <a:schemeClr val="accent4"/>
                      </a:solidFill>
                    </a:rPr>
                    <a:t>Current</a:t>
                  </a:r>
                  <a:r>
                    <a:rPr lang="it-IT" sz="1200" b="1" dirty="0">
                      <a:ln/>
                      <a:solidFill>
                        <a:schemeClr val="accent4"/>
                      </a:solidFill>
                    </a:rPr>
                    <a:t> Drive</a:t>
                  </a:r>
                </a:p>
              </p:txBody>
            </p:sp>
          </p:grpSp>
          <p:sp>
            <p:nvSpPr>
              <p:cNvPr id="1037" name="CasellaDiTesto 1036">
                <a:extLst>
                  <a:ext uri="{FF2B5EF4-FFF2-40B4-BE49-F238E27FC236}">
                    <a16:creationId xmlns:a16="http://schemas.microsoft.com/office/drawing/2014/main" id="{1DDC4301-24AC-40CD-804E-151A87645CFD}"/>
                  </a:ext>
                </a:extLst>
              </p:cNvPr>
              <p:cNvSpPr txBox="1"/>
              <p:nvPr/>
            </p:nvSpPr>
            <p:spPr>
              <a:xfrm>
                <a:off x="3342353" y="879591"/>
                <a:ext cx="2449824" cy="617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050" dirty="0"/>
                  <a:t>Arduino Uno</a:t>
                </a:r>
              </a:p>
              <a:p>
                <a:pPr algn="ctr"/>
                <a:r>
                  <a:rPr lang="it-IT" sz="1050" dirty="0"/>
                  <a:t>DAC and </a:t>
                </a:r>
                <a:r>
                  <a:rPr lang="it-IT" sz="1050" dirty="0" err="1"/>
                  <a:t>Actuator</a:t>
                </a:r>
                <a:endParaRPr lang="it-IT" sz="1050" dirty="0"/>
              </a:p>
            </p:txBody>
          </p:sp>
          <p:sp>
            <p:nvSpPr>
              <p:cNvPr id="1064" name="CasellaDiTesto 1063">
                <a:extLst>
                  <a:ext uri="{FF2B5EF4-FFF2-40B4-BE49-F238E27FC236}">
                    <a16:creationId xmlns:a16="http://schemas.microsoft.com/office/drawing/2014/main" id="{3CCA997E-83FA-4582-B90F-C36C515EDEBE}"/>
                  </a:ext>
                </a:extLst>
              </p:cNvPr>
              <p:cNvSpPr txBox="1"/>
              <p:nvPr/>
            </p:nvSpPr>
            <p:spPr>
              <a:xfrm>
                <a:off x="7650840" y="1526302"/>
                <a:ext cx="4489377" cy="594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0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Tokamak </a:t>
                </a:r>
                <a:r>
                  <a:rPr lang="it-IT" sz="2000" dirty="0" err="1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Plant</a:t>
                </a:r>
                <a:endParaRPr lang="it-IT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54" name="Connettore 2 53">
                <a:extLst>
                  <a:ext uri="{FF2B5EF4-FFF2-40B4-BE49-F238E27FC236}">
                    <a16:creationId xmlns:a16="http://schemas.microsoft.com/office/drawing/2014/main" id="{5F66DCC9-3AC0-4917-8F3B-7C23471395BE}"/>
                  </a:ext>
                </a:extLst>
              </p:cNvPr>
              <p:cNvCxnSpPr>
                <a:cxnSpLocks/>
                <a:endCxn id="12" idx="1"/>
              </p:cNvCxnSpPr>
              <p:nvPr/>
            </p:nvCxnSpPr>
            <p:spPr>
              <a:xfrm>
                <a:off x="5229454" y="2987737"/>
                <a:ext cx="562723" cy="9082"/>
              </a:xfrm>
              <a:prstGeom prst="straightConnector1">
                <a:avLst/>
              </a:prstGeom>
              <a:ln w="381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DEF134C-000F-4FF3-A024-1235257C2350}"/>
              </a:ext>
            </a:extLst>
          </p:cNvPr>
          <p:cNvGrpSpPr/>
          <p:nvPr/>
        </p:nvGrpSpPr>
        <p:grpSpPr>
          <a:xfrm>
            <a:off x="5206569" y="2723144"/>
            <a:ext cx="1747777" cy="2206730"/>
            <a:chOff x="5225619" y="2723144"/>
            <a:chExt cx="1747777" cy="2206730"/>
          </a:xfrm>
        </p:grpSpPr>
        <p:sp>
          <p:nvSpPr>
            <p:cNvPr id="1029" name="Rettangolo con angoli arrotondati 1028">
              <a:extLst>
                <a:ext uri="{FF2B5EF4-FFF2-40B4-BE49-F238E27FC236}">
                  <a16:creationId xmlns:a16="http://schemas.microsoft.com/office/drawing/2014/main" id="{A952FDF0-E1BE-4BAD-8B0A-53625750BC9B}"/>
                </a:ext>
              </a:extLst>
            </p:cNvPr>
            <p:cNvSpPr/>
            <p:nvPr/>
          </p:nvSpPr>
          <p:spPr>
            <a:xfrm>
              <a:off x="5225619" y="4355221"/>
              <a:ext cx="1747777" cy="574653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900" dirty="0" err="1"/>
                <a:t>Comunication</a:t>
              </a:r>
              <a:r>
                <a:rPr lang="it-IT" sz="900" dirty="0"/>
                <a:t> System over USB </a:t>
              </a:r>
              <a:r>
                <a:rPr lang="it-IT" sz="900" dirty="0" err="1"/>
                <a:t>using</a:t>
              </a:r>
              <a:r>
                <a:rPr lang="it-IT" sz="900" dirty="0"/>
                <a:t> EMP Library</a:t>
              </a:r>
            </a:p>
          </p:txBody>
        </p:sp>
        <p:sp>
          <p:nvSpPr>
            <p:cNvPr id="1027" name="Freccia bidirezionale orizzontale 1026">
              <a:extLst>
                <a:ext uri="{FF2B5EF4-FFF2-40B4-BE49-F238E27FC236}">
                  <a16:creationId xmlns:a16="http://schemas.microsoft.com/office/drawing/2014/main" id="{00204206-D361-425E-A517-8DE176C4426F}"/>
                </a:ext>
              </a:extLst>
            </p:cNvPr>
            <p:cNvSpPr/>
            <p:nvPr/>
          </p:nvSpPr>
          <p:spPr>
            <a:xfrm>
              <a:off x="5349601" y="2723144"/>
              <a:ext cx="1480428" cy="927100"/>
            </a:xfrm>
            <a:prstGeom prst="left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054" name="Connettore a gomito 1053">
              <a:extLst>
                <a:ext uri="{FF2B5EF4-FFF2-40B4-BE49-F238E27FC236}">
                  <a16:creationId xmlns:a16="http://schemas.microsoft.com/office/drawing/2014/main" id="{8E8B67AC-AF48-4833-B9CE-940662E994E1}"/>
                </a:ext>
              </a:extLst>
            </p:cNvPr>
            <p:cNvCxnSpPr>
              <a:cxnSpLocks/>
              <a:stCxn id="1027" idx="5"/>
              <a:endCxn id="1029" idx="0"/>
            </p:cNvCxnSpPr>
            <p:nvPr/>
          </p:nvCxnSpPr>
          <p:spPr>
            <a:xfrm rot="16200000" flipH="1">
              <a:off x="5626285" y="3881998"/>
              <a:ext cx="936752" cy="9693"/>
            </a:xfrm>
            <a:prstGeom prst="bentConnector3">
              <a:avLst>
                <a:gd name="adj1" fmla="val 50000"/>
              </a:avLst>
            </a:prstGeom>
            <a:ln w="28575">
              <a:prstDash val="dashDot"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42" name="Immagine 41">
              <a:extLst>
                <a:ext uri="{FF2B5EF4-FFF2-40B4-BE49-F238E27FC236}">
                  <a16:creationId xmlns:a16="http://schemas.microsoft.com/office/drawing/2014/main" id="{14160640-534C-4549-8190-64F9B6433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32096" y="2963997"/>
              <a:ext cx="734824" cy="4635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4FB202-8F21-4FE5-A406-1B3E1B65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249"/>
          </a:xfrm>
        </p:spPr>
        <p:txBody>
          <a:bodyPr/>
          <a:lstStyle/>
          <a:p>
            <a:r>
              <a:rPr lang="it-IT" dirty="0"/>
              <a:t>Speed test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0A8C1-3E46-4B9F-98AE-8BE9ED8A7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7849"/>
            <a:ext cx="8596668" cy="738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Gli attuali test di laboratorio, replicabili senza problemi prendendo il codice dal repository, consistono nel seguente </a:t>
            </a:r>
            <a:r>
              <a:rPr lang="it-IT" dirty="0" err="1"/>
              <a:t>path</a:t>
            </a:r>
            <a:r>
              <a:rPr lang="it-IT" dirty="0"/>
              <a:t> di comunicazione: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FBB4298-1251-46F6-B34A-76123E6844A7}"/>
              </a:ext>
            </a:extLst>
          </p:cNvPr>
          <p:cNvSpPr/>
          <p:nvPr/>
        </p:nvSpPr>
        <p:spPr>
          <a:xfrm>
            <a:off x="938151" y="2220686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Send</a:t>
            </a:r>
            <a:r>
              <a:rPr lang="it-IT" dirty="0"/>
              <a:t> Data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8305A18-A500-46F6-B686-48654EB88307}"/>
              </a:ext>
            </a:extLst>
          </p:cNvPr>
          <p:cNvSpPr/>
          <p:nvPr/>
        </p:nvSpPr>
        <p:spPr>
          <a:xfrm>
            <a:off x="938151" y="3429000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8E244AD-F27E-44B3-A64C-16E9DC119BCC}"/>
              </a:ext>
            </a:extLst>
          </p:cNvPr>
          <p:cNvSpPr/>
          <p:nvPr/>
        </p:nvSpPr>
        <p:spPr>
          <a:xfrm>
            <a:off x="2901538" y="2824347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44674DF-B620-4CA9-BE16-C15BF574EE9B}"/>
              </a:ext>
            </a:extLst>
          </p:cNvPr>
          <p:cNvSpPr/>
          <p:nvPr/>
        </p:nvSpPr>
        <p:spPr>
          <a:xfrm>
            <a:off x="2901538" y="4032661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Wait and Send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36CF160E-0972-4ED6-81B4-BC440D50F61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262249" y="2522517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FE169D4-324D-4258-8396-645B74BA0B8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2262249" y="3730831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8503E46-9D41-45A2-8858-85FCD74DEB23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2262249" y="3126178"/>
            <a:ext cx="639289" cy="604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DE643476-3BA2-4A1E-AD91-939973B61D83}"/>
              </a:ext>
            </a:extLst>
          </p:cNvPr>
          <p:cNvCxnSpPr>
            <a:cxnSpLocks/>
            <a:stCxn id="23" idx="3"/>
            <a:endCxn id="6" idx="0"/>
          </p:cNvCxnSpPr>
          <p:nvPr/>
        </p:nvCxnSpPr>
        <p:spPr>
          <a:xfrm flipV="1">
            <a:off x="2262249" y="2824347"/>
            <a:ext cx="1301338" cy="2113806"/>
          </a:xfrm>
          <a:prstGeom prst="bentConnector4">
            <a:avLst>
              <a:gd name="adj1" fmla="val 173308"/>
              <a:gd name="adj2" fmla="val 110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66838C1-2974-4227-A26D-109CD595D763}"/>
              </a:ext>
            </a:extLst>
          </p:cNvPr>
          <p:cNvSpPr/>
          <p:nvPr/>
        </p:nvSpPr>
        <p:spPr>
          <a:xfrm>
            <a:off x="938151" y="4636322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E0BA1B4-99A8-4F29-A345-F84C16A9F7CF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>
            <a:off x="2262249" y="4334492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4285C33-20DA-47CC-85DF-D0A447F830B6}"/>
              </a:ext>
            </a:extLst>
          </p:cNvPr>
          <p:cNvSpPr txBox="1"/>
          <p:nvPr/>
        </p:nvSpPr>
        <p:spPr>
          <a:xfrm>
            <a:off x="2350820" y="3166398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Tstart</a:t>
            </a:r>
            <a:endParaRPr lang="it-IT" sz="105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B85D8D6-BAF7-4650-8C87-6CA6C7D6A562}"/>
              </a:ext>
            </a:extLst>
          </p:cNvPr>
          <p:cNvSpPr txBox="1"/>
          <p:nvPr/>
        </p:nvSpPr>
        <p:spPr>
          <a:xfrm>
            <a:off x="2351809" y="2838024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Tend</a:t>
            </a:r>
            <a:endParaRPr lang="it-IT" sz="1050" dirty="0"/>
          </a:p>
        </p:txBody>
      </p:sp>
      <p:sp>
        <p:nvSpPr>
          <p:cNvPr id="32" name="Segnaposto contenuto 2">
            <a:extLst>
              <a:ext uri="{FF2B5EF4-FFF2-40B4-BE49-F238E27FC236}">
                <a16:creationId xmlns:a16="http://schemas.microsoft.com/office/drawing/2014/main" id="{45CD8147-787C-4F1A-AC69-7CE9F4B028F6}"/>
              </a:ext>
            </a:extLst>
          </p:cNvPr>
          <p:cNvSpPr txBox="1">
            <a:spLocks/>
          </p:cNvSpPr>
          <p:nvPr/>
        </p:nvSpPr>
        <p:spPr>
          <a:xfrm>
            <a:off x="4672940" y="2086097"/>
            <a:ext cx="4601062" cy="230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it-IT" dirty="0"/>
              <a:t>Usando questo schema, il Round Trip time medio tra i 2 estremi è stato: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Arduino ≈ 7,5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STM32 USB ≈ 0,4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endParaRPr lang="it-I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Con pacchetti asimmetrici da 14byte e 16byte</a:t>
            </a:r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61A80B6-3B87-43AA-B64E-6D8F15C49312}"/>
              </a:ext>
            </a:extLst>
          </p:cNvPr>
          <p:cNvSpPr txBox="1"/>
          <p:nvPr/>
        </p:nvSpPr>
        <p:spPr>
          <a:xfrm>
            <a:off x="380012" y="5385460"/>
            <a:ext cx="9096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Gli attuali test sul prototipo della scheda di controllo, hanno raggiunto la capacità di leggere Linux </a:t>
            </a:r>
            <a:r>
              <a:rPr lang="it-IT" dirty="0">
                <a:sym typeface="Wingdings" panose="05000000000000000000" pitchFamily="2" charset="2"/>
              </a:rPr>
              <a:t> STM32 USB ≈ 0,5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come sample rate (deciso precedentemente da interrupt di timer), e un rate di controllo del PWM alla stessa frequenza, includendo CRC8.</a:t>
            </a:r>
          </a:p>
          <a:p>
            <a:endParaRPr lang="it-IT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92AC8AB-70F8-4F89-9BDD-3EA28D65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02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F986F5-C6A8-4B24-A017-450966E0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FD67E2-268C-42B6-91CC-1A1E1C7354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908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E281FE-ABDD-4405-BC00-CC379F66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Actual</a:t>
            </a:r>
            <a:r>
              <a:rPr lang="it-IT" dirty="0"/>
              <a:t> </a:t>
            </a:r>
            <a:r>
              <a:rPr lang="it-IT" dirty="0" err="1"/>
              <a:t>Prototype</a:t>
            </a:r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41EC0C-2D14-4286-8751-FBD91E9ED4A6}"/>
              </a:ext>
            </a:extLst>
          </p:cNvPr>
          <p:cNvSpPr txBox="1"/>
          <p:nvPr/>
        </p:nvSpPr>
        <p:spPr>
          <a:xfrm>
            <a:off x="8093034" y="1270000"/>
            <a:ext cx="3565566" cy="2862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Sensori:</a:t>
            </a:r>
          </a:p>
          <a:p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sensibility</a:t>
            </a:r>
            <a:r>
              <a:rPr lang="it-IT" dirty="0"/>
              <a:t>:</a:t>
            </a:r>
          </a:p>
          <a:p>
            <a:pPr algn="r"/>
            <a:r>
              <a:rPr lang="it-IT" dirty="0"/>
              <a:t>244mA</a:t>
            </a:r>
          </a:p>
          <a:p>
            <a:r>
              <a:rPr lang="it-IT" dirty="0"/>
              <a:t>Top </a:t>
            </a:r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misurable</a:t>
            </a:r>
            <a:r>
              <a:rPr lang="it-IT" dirty="0"/>
              <a:t>:</a:t>
            </a:r>
          </a:p>
          <a:p>
            <a:pPr algn="r"/>
            <a:r>
              <a:rPr lang="it-IT" dirty="0"/>
              <a:t>±100A</a:t>
            </a:r>
          </a:p>
          <a:p>
            <a:r>
              <a:rPr lang="it-IT" dirty="0" err="1"/>
              <a:t>Secondary</a:t>
            </a:r>
            <a:r>
              <a:rPr lang="it-IT" dirty="0"/>
              <a:t> Voltage </a:t>
            </a:r>
            <a:r>
              <a:rPr lang="it-IT" dirty="0" err="1"/>
              <a:t>sensibility</a:t>
            </a:r>
            <a:r>
              <a:rPr lang="it-IT" dirty="0"/>
              <a:t>:</a:t>
            </a:r>
          </a:p>
          <a:p>
            <a:pPr algn="r"/>
            <a:r>
              <a:rPr lang="it-IT" dirty="0"/>
              <a:t>4,88mV</a:t>
            </a:r>
          </a:p>
          <a:p>
            <a:r>
              <a:rPr lang="it-IT" dirty="0"/>
              <a:t>Top Voltage </a:t>
            </a:r>
            <a:r>
              <a:rPr lang="it-IT" dirty="0" err="1"/>
              <a:t>misurable</a:t>
            </a:r>
            <a:r>
              <a:rPr lang="it-IT" dirty="0"/>
              <a:t> :</a:t>
            </a:r>
          </a:p>
          <a:p>
            <a:pPr algn="r"/>
            <a:r>
              <a:rPr lang="it-IT" dirty="0"/>
              <a:t>± 2,5V</a:t>
            </a:r>
          </a:p>
          <a:p>
            <a:pPr algn="r"/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C5F6A0B-5900-47A0-A93D-2AB2900F1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748059" y="-478059"/>
            <a:ext cx="4495006" cy="799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2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AEB5C-78FF-4B9D-9AD2-97601F455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33274"/>
          </a:xfrm>
        </p:spPr>
        <p:txBody>
          <a:bodyPr>
            <a:normAutofit fontScale="90000"/>
          </a:bodyPr>
          <a:lstStyle/>
          <a:p>
            <a:r>
              <a:rPr lang="it-IT" dirty="0"/>
              <a:t>Motor Drive System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4CC71B5-7F2C-4453-9508-9671B4CEC0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6498" y="56546"/>
            <a:ext cx="9657852" cy="3688960"/>
          </a:xfrm>
          <a:prstGeom prst="rect">
            <a:avLst/>
          </a:prstGeom>
        </p:spPr>
      </p:pic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B6986EBF-9116-47AE-ACED-A071FAB52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249174"/>
              </p:ext>
            </p:extLst>
          </p:nvPr>
        </p:nvGraphicFramePr>
        <p:xfrm>
          <a:off x="6726515" y="4389120"/>
          <a:ext cx="5465485" cy="246888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093097">
                  <a:extLst>
                    <a:ext uri="{9D8B030D-6E8A-4147-A177-3AD203B41FA5}">
                      <a16:colId xmlns:a16="http://schemas.microsoft.com/office/drawing/2014/main" val="1149958467"/>
                    </a:ext>
                  </a:extLst>
                </a:gridCol>
                <a:gridCol w="1093097">
                  <a:extLst>
                    <a:ext uri="{9D8B030D-6E8A-4147-A177-3AD203B41FA5}">
                      <a16:colId xmlns:a16="http://schemas.microsoft.com/office/drawing/2014/main" val="14144591"/>
                    </a:ext>
                  </a:extLst>
                </a:gridCol>
                <a:gridCol w="1093097">
                  <a:extLst>
                    <a:ext uri="{9D8B030D-6E8A-4147-A177-3AD203B41FA5}">
                      <a16:colId xmlns:a16="http://schemas.microsoft.com/office/drawing/2014/main" val="3455211249"/>
                    </a:ext>
                  </a:extLst>
                </a:gridCol>
                <a:gridCol w="1093097">
                  <a:extLst>
                    <a:ext uri="{9D8B030D-6E8A-4147-A177-3AD203B41FA5}">
                      <a16:colId xmlns:a16="http://schemas.microsoft.com/office/drawing/2014/main" val="4233036820"/>
                    </a:ext>
                  </a:extLst>
                </a:gridCol>
                <a:gridCol w="1093097">
                  <a:extLst>
                    <a:ext uri="{9D8B030D-6E8A-4147-A177-3AD203B41FA5}">
                      <a16:colId xmlns:a16="http://schemas.microsoft.com/office/drawing/2014/main" val="9431712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Signal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>
                          <a:effectLst/>
                        </a:rPr>
                        <a:t>Conf</a:t>
                      </a:r>
                      <a:r>
                        <a:rPr lang="it-IT" b="1" dirty="0">
                          <a:effectLst/>
                        </a:rPr>
                        <a:t> 1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Conf 2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Conf 3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Conf 4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13451099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Hin</a:t>
                      </a:r>
                      <a:endParaRPr lang="it-IT">
                        <a:effectLst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1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1029210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effectLst/>
                        </a:rPr>
                        <a:t>~</a:t>
                      </a:r>
                      <a:r>
                        <a:rPr lang="it-IT" b="1" dirty="0" err="1">
                          <a:effectLst/>
                        </a:rPr>
                        <a:t>Lin</a:t>
                      </a:r>
                      <a:endParaRPr lang="it-IT" dirty="0">
                        <a:effectLst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1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2893836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Ho</a:t>
                      </a:r>
                      <a:endParaRPr lang="it-IT">
                        <a:effectLst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3420485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Lo</a:t>
                      </a:r>
                      <a:endParaRPr lang="it-IT">
                        <a:effectLst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1430738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it-IT" dirty="0">
                        <a:effectLst/>
                      </a:endParaRP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Conduce alto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Conduce Basso</a:t>
                      </a:r>
                    </a:p>
                  </a:txBody>
                  <a:tcPr marL="99060" marR="9906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Aperto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Aperto</a:t>
                      </a:r>
                    </a:p>
                  </a:txBody>
                  <a:tcPr marL="99060" marR="99060" anchor="ctr"/>
                </a:tc>
                <a:extLst>
                  <a:ext uri="{0D108BD9-81ED-4DB2-BD59-A6C34878D82A}">
                    <a16:rowId xmlns:a16="http://schemas.microsoft.com/office/drawing/2014/main" val="335628379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0100122C-8A05-4CAA-AA55-F0081F8D0EB6}"/>
              </a:ext>
            </a:extLst>
          </p:cNvPr>
          <p:cNvSpPr txBox="1"/>
          <p:nvPr/>
        </p:nvSpPr>
        <p:spPr>
          <a:xfrm>
            <a:off x="7954392" y="4019788"/>
            <a:ext cx="31604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Half-Bridge </a:t>
            </a:r>
            <a:r>
              <a:rPr lang="it-IT" dirty="0" err="1"/>
              <a:t>Configuration</a:t>
            </a:r>
            <a:endParaRPr lang="it-IT" dirty="0"/>
          </a:p>
        </p:txBody>
      </p:sp>
      <p:pic>
        <p:nvPicPr>
          <p:cNvPr id="1026" name="Picture 2" descr="Timing-low2high">
            <a:extLst>
              <a:ext uri="{FF2B5EF4-FFF2-40B4-BE49-F238E27FC236}">
                <a16:creationId xmlns:a16="http://schemas.microsoft.com/office/drawing/2014/main" id="{9B43A417-34D6-459A-B135-CBC841E45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63" y="3532607"/>
            <a:ext cx="2944583" cy="285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0A73CE-82BE-477B-96DB-F196E00D56E5}"/>
              </a:ext>
            </a:extLst>
          </p:cNvPr>
          <p:cNvSpPr txBox="1"/>
          <p:nvPr/>
        </p:nvSpPr>
        <p:spPr>
          <a:xfrm>
            <a:off x="3990511" y="4583503"/>
            <a:ext cx="2527377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Note: the </a:t>
            </a:r>
            <a:r>
              <a:rPr lang="it-IT" dirty="0" err="1"/>
              <a:t>signal</a:t>
            </a:r>
            <a:r>
              <a:rPr lang="it-IT" dirty="0"/>
              <a:t> of </a:t>
            </a:r>
          </a:p>
        </p:txBody>
      </p:sp>
    </p:spTree>
    <p:extLst>
      <p:ext uri="{BB962C8B-B14F-4D97-AF65-F5344CB8AC3E}">
        <p14:creationId xmlns:p14="http://schemas.microsoft.com/office/powerpoint/2010/main" val="637876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6F3E3C-8502-4473-8B57-A10BC16B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48070"/>
          </a:xfrm>
        </p:spPr>
        <p:txBody>
          <a:bodyPr>
            <a:normAutofit/>
          </a:bodyPr>
          <a:lstStyle/>
          <a:p>
            <a:r>
              <a:rPr lang="it-IT" dirty="0"/>
              <a:t>H-Bridge </a:t>
            </a:r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Configuration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8BCD465-5B73-4C1D-AF94-36761C0E4359}"/>
              </a:ext>
            </a:extLst>
          </p:cNvPr>
          <p:cNvSpPr txBox="1"/>
          <p:nvPr/>
        </p:nvSpPr>
        <p:spPr>
          <a:xfrm>
            <a:off x="292963" y="754602"/>
            <a:ext cx="7430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Essendo i segnali di nostro interesse sincronizzati, ci riferiremo a essi: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lato 1 come </a:t>
            </a:r>
            <a:r>
              <a:rPr lang="it-IT" dirty="0" err="1"/>
              <a:t>INa</a:t>
            </a:r>
            <a:r>
              <a:rPr lang="it-IT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lato 2 come </a:t>
            </a:r>
            <a:r>
              <a:rPr lang="it-IT" dirty="0" err="1"/>
              <a:t>INb</a:t>
            </a:r>
            <a:endParaRPr lang="it-IT" dirty="0"/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12086B71-F8F2-46F4-8C79-3355E3A9D49B}"/>
              </a:ext>
            </a:extLst>
          </p:cNvPr>
          <p:cNvGrpSpPr/>
          <p:nvPr/>
        </p:nvGrpSpPr>
        <p:grpSpPr>
          <a:xfrm>
            <a:off x="292963" y="1642371"/>
            <a:ext cx="7912238" cy="3727811"/>
            <a:chOff x="292963" y="1597981"/>
            <a:chExt cx="7912238" cy="3727811"/>
          </a:xfrm>
        </p:grpSpPr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A0B8F6F9-FD8D-44BF-88B8-EE5E8379D18B}"/>
                </a:ext>
              </a:extLst>
            </p:cNvPr>
            <p:cNvSpPr/>
            <p:nvPr/>
          </p:nvSpPr>
          <p:spPr>
            <a:xfrm>
              <a:off x="2260048" y="1597981"/>
              <a:ext cx="1989034" cy="37278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1B255240-A4B2-42F2-8ABA-081E4A74FD68}"/>
                </a:ext>
              </a:extLst>
            </p:cNvPr>
            <p:cNvSpPr/>
            <p:nvPr/>
          </p:nvSpPr>
          <p:spPr>
            <a:xfrm>
              <a:off x="292963" y="1597981"/>
              <a:ext cx="1989034" cy="37278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8BE6CBAA-01A6-4924-8E4A-928AFE864F61}"/>
                </a:ext>
              </a:extLst>
            </p:cNvPr>
            <p:cNvGrpSpPr/>
            <p:nvPr/>
          </p:nvGrpSpPr>
          <p:grpSpPr>
            <a:xfrm>
              <a:off x="394665" y="1677932"/>
              <a:ext cx="1619476" cy="3647860"/>
              <a:chOff x="394665" y="1677932"/>
              <a:chExt cx="1619476" cy="3647860"/>
            </a:xfrm>
          </p:grpSpPr>
          <p:pic>
            <p:nvPicPr>
              <p:cNvPr id="5" name="Immagine 4">
                <a:extLst>
                  <a:ext uri="{FF2B5EF4-FFF2-40B4-BE49-F238E27FC236}">
                    <a16:creationId xmlns:a16="http://schemas.microsoft.com/office/drawing/2014/main" id="{087C8CCA-3278-4B50-9EA0-28DC74564D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4665" y="1677932"/>
                <a:ext cx="1619476" cy="2724530"/>
              </a:xfrm>
              <a:prstGeom prst="rect">
                <a:avLst/>
              </a:prstGeom>
            </p:spPr>
          </p:pic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747F75E7-E811-4F0E-83B2-F22BFA6181AE}"/>
                  </a:ext>
                </a:extLst>
              </p:cNvPr>
              <p:cNvSpPr txBox="1"/>
              <p:nvPr/>
            </p:nvSpPr>
            <p:spPr>
              <a:xfrm>
                <a:off x="760051" y="4402462"/>
                <a:ext cx="100824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err="1"/>
                  <a:t>INa</a:t>
                </a:r>
                <a:r>
                  <a:rPr lang="it-IT" dirty="0"/>
                  <a:t> = 1</a:t>
                </a:r>
              </a:p>
              <a:p>
                <a:r>
                  <a:rPr lang="it-IT" dirty="0" err="1"/>
                  <a:t>INb</a:t>
                </a:r>
                <a:r>
                  <a:rPr lang="it-IT" dirty="0"/>
                  <a:t> = 0</a:t>
                </a:r>
              </a:p>
              <a:p>
                <a:r>
                  <a:rPr lang="it-IT" dirty="0"/>
                  <a:t>Flow +</a:t>
                </a:r>
              </a:p>
            </p:txBody>
          </p:sp>
        </p:grp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D97856D1-3687-4CDA-A4A5-7FB15E1AEDE0}"/>
                </a:ext>
              </a:extLst>
            </p:cNvPr>
            <p:cNvSpPr/>
            <p:nvPr/>
          </p:nvSpPr>
          <p:spPr>
            <a:xfrm>
              <a:off x="6216167" y="1597981"/>
              <a:ext cx="1989034" cy="37278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9B47DFF6-C3FA-44A6-AE3A-F205D23D2D61}"/>
                </a:ext>
              </a:extLst>
            </p:cNvPr>
            <p:cNvGrpSpPr/>
            <p:nvPr/>
          </p:nvGrpSpPr>
          <p:grpSpPr>
            <a:xfrm>
              <a:off x="2379265" y="1677932"/>
              <a:ext cx="1629002" cy="3647860"/>
              <a:chOff x="2835633" y="1677932"/>
              <a:chExt cx="1629002" cy="3647860"/>
            </a:xfrm>
          </p:grpSpPr>
          <p:pic>
            <p:nvPicPr>
              <p:cNvPr id="7" name="Immagine 6">
                <a:extLst>
                  <a:ext uri="{FF2B5EF4-FFF2-40B4-BE49-F238E27FC236}">
                    <a16:creationId xmlns:a16="http://schemas.microsoft.com/office/drawing/2014/main" id="{C719E041-DBEE-409C-8018-FB751F1C7B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35633" y="1677932"/>
                <a:ext cx="1629002" cy="2724530"/>
              </a:xfrm>
              <a:prstGeom prst="rect">
                <a:avLst/>
              </a:prstGeom>
            </p:spPr>
          </p:pic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20C6EFE4-8909-410C-A3AC-56964531AABB}"/>
                  </a:ext>
                </a:extLst>
              </p:cNvPr>
              <p:cNvSpPr txBox="1"/>
              <p:nvPr/>
            </p:nvSpPr>
            <p:spPr>
              <a:xfrm>
                <a:off x="3205782" y="4402462"/>
                <a:ext cx="100824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err="1"/>
                  <a:t>INa</a:t>
                </a:r>
                <a:r>
                  <a:rPr lang="it-IT" dirty="0"/>
                  <a:t> = 0</a:t>
                </a:r>
              </a:p>
              <a:p>
                <a:r>
                  <a:rPr lang="it-IT" dirty="0" err="1"/>
                  <a:t>INb</a:t>
                </a:r>
                <a:r>
                  <a:rPr lang="it-IT" dirty="0"/>
                  <a:t> = 1</a:t>
                </a:r>
              </a:p>
              <a:p>
                <a:r>
                  <a:rPr lang="it-IT" dirty="0"/>
                  <a:t>Flow -</a:t>
                </a:r>
              </a:p>
            </p:txBody>
          </p:sp>
        </p:grpSp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E317103A-8112-43AB-B1BA-A4C9468EAE62}"/>
                </a:ext>
              </a:extLst>
            </p:cNvPr>
            <p:cNvGrpSpPr/>
            <p:nvPr/>
          </p:nvGrpSpPr>
          <p:grpSpPr>
            <a:xfrm>
              <a:off x="4367391" y="1677932"/>
              <a:ext cx="1619476" cy="3647860"/>
              <a:chOff x="5286262" y="1677932"/>
              <a:chExt cx="1619476" cy="3647860"/>
            </a:xfrm>
          </p:grpSpPr>
          <p:pic>
            <p:nvPicPr>
              <p:cNvPr id="9" name="Immagine 8">
                <a:extLst>
                  <a:ext uri="{FF2B5EF4-FFF2-40B4-BE49-F238E27FC236}">
                    <a16:creationId xmlns:a16="http://schemas.microsoft.com/office/drawing/2014/main" id="{6C0E2EE2-8FF8-4489-8600-3DC3B2E737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86262" y="1677932"/>
                <a:ext cx="1619476" cy="2724530"/>
              </a:xfrm>
              <a:prstGeom prst="rect">
                <a:avLst/>
              </a:prstGeom>
            </p:spPr>
          </p:pic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E9A654DD-8C79-4A96-B8B6-DF778E3E9AFC}"/>
                  </a:ext>
                </a:extLst>
              </p:cNvPr>
              <p:cNvSpPr txBox="1"/>
              <p:nvPr/>
            </p:nvSpPr>
            <p:spPr>
              <a:xfrm>
                <a:off x="5578577" y="4402462"/>
                <a:ext cx="122989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err="1"/>
                  <a:t>INa</a:t>
                </a:r>
                <a:r>
                  <a:rPr lang="it-IT" dirty="0"/>
                  <a:t> = 0</a:t>
                </a:r>
              </a:p>
              <a:p>
                <a:r>
                  <a:rPr lang="it-IT" dirty="0" err="1"/>
                  <a:t>INb</a:t>
                </a:r>
                <a:r>
                  <a:rPr lang="it-IT" dirty="0"/>
                  <a:t> = 0</a:t>
                </a:r>
              </a:p>
              <a:p>
                <a:r>
                  <a:rPr lang="it-IT" dirty="0" err="1"/>
                  <a:t>Vcc</a:t>
                </a:r>
                <a:r>
                  <a:rPr lang="it-IT" dirty="0"/>
                  <a:t> Break</a:t>
                </a:r>
              </a:p>
            </p:txBody>
          </p:sp>
        </p:grpSp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CA5F7389-2EB3-4829-AD48-8BCCEBD8E7ED}"/>
                </a:ext>
              </a:extLst>
            </p:cNvPr>
            <p:cNvGrpSpPr/>
            <p:nvPr/>
          </p:nvGrpSpPr>
          <p:grpSpPr>
            <a:xfrm>
              <a:off x="6345720" y="1677932"/>
              <a:ext cx="1619476" cy="3647860"/>
              <a:chOff x="6345720" y="1677932"/>
              <a:chExt cx="1619476" cy="3647860"/>
            </a:xfrm>
          </p:grpSpPr>
          <p:pic>
            <p:nvPicPr>
              <p:cNvPr id="11" name="Immagine 10">
                <a:extLst>
                  <a:ext uri="{FF2B5EF4-FFF2-40B4-BE49-F238E27FC236}">
                    <a16:creationId xmlns:a16="http://schemas.microsoft.com/office/drawing/2014/main" id="{A8C151F2-ECD9-40C2-B95A-805C46A1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45720" y="1677932"/>
                <a:ext cx="1619476" cy="2724530"/>
              </a:xfrm>
              <a:prstGeom prst="rect">
                <a:avLst/>
              </a:prstGeom>
            </p:spPr>
          </p:pic>
          <p:sp>
            <p:nvSpPr>
              <p:cNvPr id="22" name="CasellaDiTesto 21">
                <a:extLst>
                  <a:ext uri="{FF2B5EF4-FFF2-40B4-BE49-F238E27FC236}">
                    <a16:creationId xmlns:a16="http://schemas.microsoft.com/office/drawing/2014/main" id="{FA0DB386-ACC8-4FFC-98C8-BF428AD9AE06}"/>
                  </a:ext>
                </a:extLst>
              </p:cNvPr>
              <p:cNvSpPr txBox="1"/>
              <p:nvPr/>
            </p:nvSpPr>
            <p:spPr>
              <a:xfrm>
                <a:off x="6488730" y="4402462"/>
                <a:ext cx="133345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 err="1"/>
                  <a:t>INa</a:t>
                </a:r>
                <a:r>
                  <a:rPr lang="it-IT" dirty="0"/>
                  <a:t> = 0</a:t>
                </a:r>
              </a:p>
              <a:p>
                <a:r>
                  <a:rPr lang="it-IT" dirty="0" err="1"/>
                  <a:t>INb</a:t>
                </a:r>
                <a:r>
                  <a:rPr lang="it-IT" dirty="0"/>
                  <a:t> = 0</a:t>
                </a:r>
              </a:p>
              <a:p>
                <a:r>
                  <a:rPr lang="it-IT" dirty="0"/>
                  <a:t>GND Break</a:t>
                </a:r>
              </a:p>
            </p:txBody>
          </p:sp>
        </p:grpSp>
      </p:grp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3129333-F09A-48D3-8A9C-C139B5F9EDC8}"/>
              </a:ext>
            </a:extLst>
          </p:cNvPr>
          <p:cNvSpPr txBox="1"/>
          <p:nvPr/>
        </p:nvSpPr>
        <p:spPr>
          <a:xfrm>
            <a:off x="630315" y="5513033"/>
            <a:ext cx="7430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Queste 3 Configurazioni sono di nostro interesse per controllare la corrente, senza mai aprire il circuito, </a:t>
            </a:r>
            <a:r>
              <a:rPr lang="it-IT" b="1" dirty="0">
                <a:solidFill>
                  <a:srgbClr val="FF0000"/>
                </a:solidFill>
              </a:rPr>
              <a:t>evitando</a:t>
            </a:r>
            <a:r>
              <a:rPr lang="it-IT" dirty="0"/>
              <a:t> così di aggiungere delle </a:t>
            </a:r>
            <a:r>
              <a:rPr lang="it-IT" i="1" u="sng" dirty="0"/>
              <a:t>dinamiche non lineari al sistema</a:t>
            </a:r>
          </a:p>
        </p:txBody>
      </p:sp>
    </p:spTree>
    <p:extLst>
      <p:ext uri="{BB962C8B-B14F-4D97-AF65-F5344CB8AC3E}">
        <p14:creationId xmlns:p14="http://schemas.microsoft.com/office/powerpoint/2010/main" val="2452254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4D5D97-F0AB-454B-ACED-1BC2BD18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793072"/>
          </a:xfrm>
        </p:spPr>
        <p:txBody>
          <a:bodyPr/>
          <a:lstStyle/>
          <a:p>
            <a:r>
              <a:rPr lang="it-IT" dirty="0"/>
              <a:t>Funzione logica di Controllo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732E8B3-CCC6-44AD-94B7-F5AF5BCF2A90}"/>
              </a:ext>
            </a:extLst>
          </p:cNvPr>
          <p:cNvSpPr txBox="1"/>
          <p:nvPr/>
        </p:nvSpPr>
        <p:spPr>
          <a:xfrm>
            <a:off x="310718" y="793072"/>
            <a:ext cx="8708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Controllando il ponte Ponte-H usando un segnale di PWM e una direzione di marcia, è necessario trovare una funzione booleana F</a:t>
            </a:r>
            <a:r>
              <a:rPr lang="it-IT" dirty="0">
                <a:sym typeface="Wingdings" panose="05000000000000000000" pitchFamily="2" charset="2"/>
              </a:rPr>
              <a:t>(</a:t>
            </a:r>
            <a:r>
              <a:rPr lang="it-IT" dirty="0" err="1">
                <a:sym typeface="Wingdings" panose="05000000000000000000" pitchFamily="2" charset="2"/>
              </a:rPr>
              <a:t>PWM,Dir</a:t>
            </a:r>
            <a:r>
              <a:rPr lang="it-IT" dirty="0">
                <a:sym typeface="Wingdings" panose="05000000000000000000" pitchFamily="2" charset="2"/>
              </a:rPr>
              <a:t>)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</a:t>
            </a:r>
            <a:r>
              <a:rPr lang="it-IT" dirty="0"/>
              <a:t>(</a:t>
            </a:r>
            <a:r>
              <a:rPr lang="it-IT" dirty="0" err="1"/>
              <a:t>ina,inb</a:t>
            </a:r>
            <a:r>
              <a:rPr lang="it-IT" dirty="0"/>
              <a:t>):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0DF9A5BB-7EB9-4F7A-B07F-DF7BA4C8E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645698"/>
              </p:ext>
            </p:extLst>
          </p:nvPr>
        </p:nvGraphicFramePr>
        <p:xfrm>
          <a:off x="393777" y="1600200"/>
          <a:ext cx="302412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6031">
                  <a:extLst>
                    <a:ext uri="{9D8B030D-6E8A-4147-A177-3AD203B41FA5}">
                      <a16:colId xmlns:a16="http://schemas.microsoft.com/office/drawing/2014/main" val="602036214"/>
                    </a:ext>
                  </a:extLst>
                </a:gridCol>
                <a:gridCol w="756031">
                  <a:extLst>
                    <a:ext uri="{9D8B030D-6E8A-4147-A177-3AD203B41FA5}">
                      <a16:colId xmlns:a16="http://schemas.microsoft.com/office/drawing/2014/main" val="941299009"/>
                    </a:ext>
                  </a:extLst>
                </a:gridCol>
                <a:gridCol w="756031">
                  <a:extLst>
                    <a:ext uri="{9D8B030D-6E8A-4147-A177-3AD203B41FA5}">
                      <a16:colId xmlns:a16="http://schemas.microsoft.com/office/drawing/2014/main" val="2045032883"/>
                    </a:ext>
                  </a:extLst>
                </a:gridCol>
                <a:gridCol w="756031">
                  <a:extLst>
                    <a:ext uri="{9D8B030D-6E8A-4147-A177-3AD203B41FA5}">
                      <a16:colId xmlns:a16="http://schemas.microsoft.com/office/drawing/2014/main" val="2549292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effectLst/>
                        </a:rPr>
                        <a:t>PWM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>
                          <a:effectLst/>
                        </a:rPr>
                        <a:t>Dir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>
                          <a:effectLst/>
                        </a:rPr>
                        <a:t>INa</a:t>
                      </a:r>
                      <a:endParaRPr lang="it-IT" b="1" dirty="0">
                        <a:effectLst/>
                      </a:endParaRPr>
                    </a:p>
                  </a:txBody>
                  <a:tcPr marL="99060" marR="99060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>
                          <a:effectLst/>
                        </a:rPr>
                        <a:t>INb</a:t>
                      </a:r>
                      <a:endParaRPr lang="it-IT" b="1" dirty="0">
                        <a:effectLst/>
                      </a:endParaRPr>
                    </a:p>
                  </a:txBody>
                  <a:tcPr marL="99060" marR="9906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295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5342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1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1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1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862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760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effectLst/>
                        </a:rPr>
                        <a:t>0</a:t>
                      </a:r>
                    </a:p>
                  </a:txBody>
                  <a:tcPr marL="99060" marR="990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875870"/>
                  </a:ext>
                </a:extLst>
              </a:tr>
            </a:tbl>
          </a:graphicData>
        </a:graphic>
      </p:graphicFrame>
      <p:sp>
        <p:nvSpPr>
          <p:cNvPr id="5" name="Freccia a destra 4">
            <a:extLst>
              <a:ext uri="{FF2B5EF4-FFF2-40B4-BE49-F238E27FC236}">
                <a16:creationId xmlns:a16="http://schemas.microsoft.com/office/drawing/2014/main" id="{0C8C1E20-270A-49A0-BEAC-E060EF5E0754}"/>
              </a:ext>
            </a:extLst>
          </p:cNvPr>
          <p:cNvSpPr/>
          <p:nvPr/>
        </p:nvSpPr>
        <p:spPr>
          <a:xfrm>
            <a:off x="3551068" y="2379216"/>
            <a:ext cx="861134" cy="3906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33B3B00-D30F-4427-8E62-7FB4BBE4ADC0}"/>
                  </a:ext>
                </a:extLst>
              </p:cNvPr>
              <p:cNvSpPr txBox="1"/>
              <p:nvPr/>
            </p:nvSpPr>
            <p:spPr>
              <a:xfrm>
                <a:off x="4653041" y="2294479"/>
                <a:ext cx="2921184" cy="56009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it-IT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𝑃𝑤𝑚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𝑑𝑖𝑟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𝑃𝑤𝑚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 ∙</m:t>
                      </m:r>
                      <m:acc>
                        <m:accPr>
                          <m:chr m:val="̅"/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𝑑𝑖𝑟</m:t>
                          </m:r>
                        </m:e>
                      </m:acc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𝐼𝑁𝑏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𝑃𝑤𝑚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𝑑𝑖𝑟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𝑃𝑤𝑚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∙</m:t>
                      </m:r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𝑑𝑖𝑟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33B3B00-D30F-4427-8E62-7FB4BBE4AD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3041" y="2294479"/>
                <a:ext cx="2921184" cy="560090"/>
              </a:xfrm>
              <a:prstGeom prst="rect">
                <a:avLst/>
              </a:prstGeom>
              <a:blipFill>
                <a:blip r:embed="rId2"/>
                <a:stretch>
                  <a:fillRect l="-1037" r="-830" b="-210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8" name="Picture 6" descr="PWM-operation">
            <a:extLst>
              <a:ext uri="{FF2B5EF4-FFF2-40B4-BE49-F238E27FC236}">
                <a16:creationId xmlns:a16="http://schemas.microsoft.com/office/drawing/2014/main" id="{8CF09533-5054-4F69-A6F6-EA2FEF149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479" y="3467814"/>
            <a:ext cx="3843655" cy="3373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1B2F7D6-8991-47CE-A64C-FA6BD2DACE36}"/>
              </a:ext>
            </a:extLst>
          </p:cNvPr>
          <p:cNvSpPr txBox="1"/>
          <p:nvPr/>
        </p:nvSpPr>
        <p:spPr>
          <a:xfrm>
            <a:off x="952577" y="4368813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Nell’attuare gli output, il valore logico del PWM è osservabile dallo schema, ed è stato impostato opportunamente scegliendo i valori dei registri.</a:t>
            </a:r>
          </a:p>
        </p:txBody>
      </p:sp>
    </p:spTree>
    <p:extLst>
      <p:ext uri="{BB962C8B-B14F-4D97-AF65-F5344CB8AC3E}">
        <p14:creationId xmlns:p14="http://schemas.microsoft.com/office/powerpoint/2010/main" val="618057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8B1195-71EC-425F-8174-FAEAD4FF1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Driver di corrente IBT_2</a:t>
            </a:r>
          </a:p>
        </p:txBody>
      </p:sp>
      <p:pic>
        <p:nvPicPr>
          <p:cNvPr id="4" name="Immagine 3" descr="Immagine che contiene testo, tabellonesegnapunti&#10;&#10;Descrizione generata automaticamente">
            <a:extLst>
              <a:ext uri="{FF2B5EF4-FFF2-40B4-BE49-F238E27FC236}">
                <a16:creationId xmlns:a16="http://schemas.microsoft.com/office/drawing/2014/main" id="{A8BA2052-F2F6-492D-97D2-DEC708314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16341"/>
            <a:ext cx="8191500" cy="407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329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A321512-F330-41D6-AAF4-FD1C22A6C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1417" cy="501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471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9E84E8-18C0-41CA-AF9B-9F349EA01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83920"/>
          </a:xfrm>
        </p:spPr>
        <p:txBody>
          <a:bodyPr/>
          <a:lstStyle/>
          <a:p>
            <a:r>
              <a:rPr lang="it-IT" dirty="0"/>
              <a:t>Il timer di una STM32F4</a:t>
            </a:r>
          </a:p>
        </p:txBody>
      </p:sp>
      <p:pic>
        <p:nvPicPr>
          <p:cNvPr id="4098" name="Picture 2" descr="image-20210714140235094">
            <a:extLst>
              <a:ext uri="{FF2B5EF4-FFF2-40B4-BE49-F238E27FC236}">
                <a16:creationId xmlns:a16="http://schemas.microsoft.com/office/drawing/2014/main" id="{86BC3509-407C-4A41-9369-1B3A9669A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54" y="599440"/>
            <a:ext cx="5761504" cy="344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E1953E55-7F5C-40C1-9257-EBCA7B2C1586}"/>
              </a:ext>
            </a:extLst>
          </p:cNvPr>
          <p:cNvSpPr txBox="1"/>
          <p:nvPr/>
        </p:nvSpPr>
        <p:spPr>
          <a:xfrm>
            <a:off x="4290260" y="2987040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timer della STM32F4 ha una struttura a cascata dalla sorgente al registro contatore.</a:t>
            </a:r>
          </a:p>
          <a:p>
            <a:r>
              <a:rPr lang="it-IT" dirty="0"/>
              <a:t>È possibile programmare sia il </a:t>
            </a:r>
            <a:r>
              <a:rPr lang="it-IT" dirty="0" err="1"/>
              <a:t>Prescaler</a:t>
            </a:r>
            <a:r>
              <a:rPr lang="it-IT" dirty="0"/>
              <a:t> che il periodo regolando opportunamente i registri:</a:t>
            </a:r>
          </a:p>
        </p:txBody>
      </p:sp>
      <p:pic>
        <p:nvPicPr>
          <p:cNvPr id="4100" name="Picture 4" descr="timer-count-diagram">
            <a:extLst>
              <a:ext uri="{FF2B5EF4-FFF2-40B4-BE49-F238E27FC236}">
                <a16:creationId xmlns:a16="http://schemas.microsoft.com/office/drawing/2014/main" id="{2F87CF94-F0ED-448A-885F-629865BCE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58" y="4187369"/>
            <a:ext cx="666750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BD9E44EC-B9AD-4F80-A90C-AFE109629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410" y="6407467"/>
            <a:ext cx="4966590" cy="45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C90C28B3-671A-43B7-856B-365865DDC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767648"/>
            <a:ext cx="5246015" cy="5297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9406585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Sfaccettatur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676</TotalTime>
  <Words>1451</Words>
  <Application>Microsoft Office PowerPoint</Application>
  <PresentationFormat>Widescreen</PresentationFormat>
  <Paragraphs>168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Actual Prototype</vt:lpstr>
      <vt:lpstr>Motor Drive System</vt:lpstr>
      <vt:lpstr>H-Bridge Possible Configuration</vt:lpstr>
      <vt:lpstr>Funzione logica di Controllo</vt:lpstr>
      <vt:lpstr>Driver di corrente IBT_2</vt:lpstr>
      <vt:lpstr>Presentazione standard di PowerPoint</vt:lpstr>
      <vt:lpstr>Il timer di una STM32F4</vt:lpstr>
      <vt:lpstr>Generare il PWM alla corretta Frequenza</vt:lpstr>
      <vt:lpstr>Current Drive Setting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  <vt:lpstr>EMP Device Support</vt:lpstr>
      <vt:lpstr>Speed test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65</cp:revision>
  <dcterms:created xsi:type="dcterms:W3CDTF">2021-05-04T13:26:22Z</dcterms:created>
  <dcterms:modified xsi:type="dcterms:W3CDTF">2021-09-13T18:09:44Z</dcterms:modified>
</cp:coreProperties>
</file>

<file path=docProps/thumbnail.jpeg>
</file>